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6858000" cx="9144000"/>
  <p:notesSz cx="6858000" cy="9144000"/>
  <p:embeddedFontLst>
    <p:embeddedFont>
      <p:font typeface="Montserra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thesecretlivesofdata.com/raft/" TargetMode="External"/><Relationship Id="rId4" Type="http://schemas.openxmlformats.org/officeDocument/2006/relationships/hyperlink" Target="https://raft.github.io/" TargetMode="External"/><Relationship Id="rId5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Cloud Computing and Big Data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/>
              <a:t>Consensus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Raft</a:t>
            </a:r>
            <a:endParaRPr/>
          </a:p>
        </p:txBody>
      </p:sp>
      <p:pic>
        <p:nvPicPr>
          <p:cNvPr id="135" name="Google Shape;135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48120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Raft consists of two main parts</a:t>
            </a:r>
            <a:endParaRPr sz="3959"/>
          </a:p>
        </p:txBody>
      </p:sp>
      <p:sp>
        <p:nvSpPr>
          <p:cNvPr id="141" name="Google Shape;141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Leadership elections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Creating a consistent log once a leader is in place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457200" y="1373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Raft Key concepts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75635" y="1205497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Leader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The leader ingests new log entries, distributes to peers and decides when they are commited.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Quorum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(n div 2)+1 members, where n is the size of the peer set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Peer Set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The set of nodes participating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Committed Entry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An entry is committed if it is stored persistently on a quorum of nodes. Then it can be </a:t>
            </a:r>
            <a:r>
              <a:rPr i="1" lang="en-US" sz="1600"/>
              <a:t>applied</a:t>
            </a:r>
            <a:r>
              <a:rPr lang="en-US" sz="1600"/>
              <a:t>.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Log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The log is consistent iff all participants agree on the entries and the order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Finite State Machine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A Finite State Machine is well defined set of states and transitions. Ensures that each peer applying the same logs reaches the same conclusions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Raft Leadership Election </a:t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160221"/>
            <a:ext cx="8856507" cy="532866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5"/>
          <p:cNvSpPr/>
          <p:nvPr/>
        </p:nvSpPr>
        <p:spPr>
          <a:xfrm>
            <a:off x="191306" y="6002338"/>
            <a:ext cx="89526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https://blog.acolyer.org/2015/03/12/in-search-of-an-understandable-consensus-algorithm/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Once a leader is in place</a:t>
            </a:r>
            <a:endParaRPr/>
          </a:p>
        </p:txBody>
      </p:sp>
      <p:sp>
        <p:nvSpPr>
          <p:cNvPr id="160" name="Google Shape;160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requests the leader writes a log entry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leader writes it to durable storage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Replicates to a quorum of followers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Once the log entry is committed, it can be applied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Execute the FSM with the new data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Nice visualisations of Raft</a:t>
            </a:r>
            <a:endParaRPr/>
          </a:p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http://thesecretlivesofdata.com/raft/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https://raft.github.io/</a:t>
            </a:r>
            <a:r>
              <a:rPr lang="en-US"/>
              <a:t> </a:t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8802" y="3237661"/>
            <a:ext cx="5522443" cy="36203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Implementations / Users of Raft</a:t>
            </a:r>
            <a:endParaRPr sz="3959"/>
          </a:p>
        </p:txBody>
      </p:sp>
      <p:sp>
        <p:nvSpPr>
          <p:cNvPr id="173" name="Google Shape;173;p2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TiKV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OpenDaylight Controller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CopyCat from Atomix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JGroups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Consul</a:t>
            </a:r>
            <a:endParaRPr/>
          </a:p>
        </p:txBody>
      </p:sp>
      <p:pic>
        <p:nvPicPr>
          <p:cNvPr id="179" name="Google Shape;17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79500"/>
            <a:ext cx="9144000" cy="467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85" name="Google Shape;185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00" y="0"/>
            <a:ext cx="907025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73100"/>
            <a:ext cx="9144000" cy="5509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Fundamental problems in Distributed Computing</a:t>
            </a:r>
            <a:endParaRPr sz="3959"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Efficient distribution of work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combating </a:t>
            </a:r>
            <a:r>
              <a:rPr i="1" lang="en-US"/>
              <a:t>serialization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Consensus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combating </a:t>
            </a:r>
            <a:r>
              <a:rPr i="1" lang="en-US"/>
              <a:t>failure</a:t>
            </a:r>
            <a:endParaRPr i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Serf.io</a:t>
            </a:r>
            <a:endParaRPr/>
          </a:p>
        </p:txBody>
      </p:sp>
      <p:pic>
        <p:nvPicPr>
          <p:cNvPr id="196" name="Google Shape;19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27850"/>
            <a:ext cx="9143999" cy="6128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2293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Conflict-free Replicated Data Types</a:t>
            </a:r>
            <a:endParaRPr sz="3959"/>
          </a:p>
        </p:txBody>
      </p:sp>
      <p:sp>
        <p:nvSpPr>
          <p:cNvPr id="207" name="Google Shape;207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Also known as {Commutative, Convergent, Confluent}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208" name="Google Shape;208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5644" y="3118750"/>
            <a:ext cx="6929873" cy="3007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55600"/>
            <a:ext cx="9143999" cy="61288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6500" y="114300"/>
            <a:ext cx="6718300" cy="662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Byzantine failures</a:t>
            </a:r>
            <a:endParaRPr/>
          </a:p>
        </p:txBody>
      </p:sp>
      <p:sp>
        <p:nvSpPr>
          <p:cNvPr id="224" name="Google Shape;224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Byzantine fault is any fault presenting different symptoms to different observers.</a:t>
            </a:r>
            <a:endParaRPr/>
          </a:p>
          <a:p>
            <a:pPr indent="-1397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Imagine a set of generals trying to formulate a plan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Some of the generals are traitors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They may lie to other generals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They may lie selectively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304800"/>
            <a:ext cx="9144000" cy="6247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235" name="Google Shape;235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Distributed consensus algorithms existed since the 1990s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recently gaining traction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key part of big data systems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Leadership election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Consistent configuration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Leslie Lamport</a:t>
            </a:r>
            <a:endParaRPr/>
          </a:p>
        </p:txBody>
      </p:sp>
      <p:pic>
        <p:nvPicPr>
          <p:cNvPr id="97" name="Google Shape;9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37689" y="1651000"/>
            <a:ext cx="2794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Consensus</a:t>
            </a:r>
            <a:endParaRPr/>
          </a:p>
        </p:txBody>
      </p:sp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 almost any cluster of machines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Spark, Kafka, Cassandra, etc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 need: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 consistent configuration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(often) A controller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controller may fail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Therefore we need to be able to detect that and elect a new leader/controller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“Crash Fault Tolerance”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64" y="0"/>
            <a:ext cx="9144000" cy="6098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26590"/>
            <a:ext cx="9245366" cy="5642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68500" y="1041400"/>
            <a:ext cx="5207000" cy="477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49300"/>
            <a:ext cx="9144000" cy="5350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Paxos in production</a:t>
            </a:r>
            <a:endParaRPr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375635" y="1417638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Cassandra uses Paxos for leadership election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Google Chubby (distributed lock service) and hence BigTable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Google Spanner and Megastore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OpenReplica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IBM SAN Volume Controller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Microsoft Autopilot cluster management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WANdisco have implemented Paxos within DConE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XtreemFS uses a Paxos-based lease negotiation algorithm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Heroku uses Doozerd consistent distributed data store.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Ceph uses Paxos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The Clustrix distributed SQL database uses Paxos for distributed transaction resolution.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Neo4j HA graph database Paxos, replacing ZooKeeper</a:t>
            </a:r>
            <a:endParaRPr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